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handoutMasterIdLst>
    <p:handoutMasterId r:id="rId16"/>
  </p:handoutMasterIdLst>
  <p:sldIdLst>
    <p:sldId id="375" r:id="rId5"/>
    <p:sldId id="305" r:id="rId6"/>
    <p:sldId id="384" r:id="rId7"/>
    <p:sldId id="273" r:id="rId8"/>
    <p:sldId id="298" r:id="rId9"/>
    <p:sldId id="406" r:id="rId10"/>
    <p:sldId id="303" r:id="rId11"/>
    <p:sldId id="304" r:id="rId12"/>
    <p:sldId id="408" r:id="rId13"/>
    <p:sldId id="407" r:id="rId14"/>
    <p:sldId id="4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993" autoAdjust="0"/>
  </p:normalViewPr>
  <p:slideViewPr>
    <p:cSldViewPr snapToGrid="0" snapToObjects="1">
      <p:cViewPr>
        <p:scale>
          <a:sx n="66" d="100"/>
          <a:sy n="66" d="100"/>
        </p:scale>
        <p:origin x="900" y="210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noProof="0" smtClean="0"/>
              <a:t>5/1/2025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668" r:id="rId36"/>
    <p:sldLayoutId id="2147483700" r:id="rId37"/>
    <p:sldLayoutId id="2147483699" r:id="rId38"/>
    <p:sldLayoutId id="2147483701" r:id="rId39"/>
    <p:sldLayoutId id="214748370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2625" y="5809657"/>
            <a:ext cx="4179375" cy="862813"/>
          </a:xfrm>
        </p:spPr>
        <p:txBody>
          <a:bodyPr>
            <a:no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Pulkith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Chinaganta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900836098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Vinay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Goud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Oruganti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900837367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672" y="2357981"/>
            <a:ext cx="10508974" cy="2387600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Threat Detection: AI-Based Weapon Recognition with Automated AWS Security Notifications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456895" y="302380"/>
            <a:ext cx="6496934" cy="4849283"/>
          </a:xfrm>
        </p:spPr>
        <p:txBody>
          <a:bodyPr/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Weapon Detection System: </a:t>
            </a:r>
            <a:r>
              <a:rPr lang="en-GB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security solution utilizing YOLOv5 architecture with 85% detection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threat alerts delivered seamlessly through AWS SNS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Versatile applications across public venues, 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schools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transit hubs, and critical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public safety with minimal 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disruption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reducing security personnel 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57" y="2656114"/>
            <a:ext cx="5475907" cy="40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8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Weapon Detection System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1313423" y="1411517"/>
            <a:ext cx="937277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YOLOv5 architecture enhanced with custom detection algorithms. 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Achieves 85% accuracy in identifying potential threats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Delivers real-time alerts through AWS SNS integration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seamless security monitoring with minimal false positives </a:t>
            </a:r>
          </a:p>
        </p:txBody>
      </p:sp>
      <p:pic>
        <p:nvPicPr>
          <p:cNvPr id="1028" name="Picture 4" descr="Gun Detection System | Scy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23" y="2818853"/>
            <a:ext cx="4041775" cy="250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I Gun Detection Software - Actuate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18" y="3229299"/>
            <a:ext cx="5746608" cy="345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816" y="252257"/>
            <a:ext cx="10134369" cy="1002552"/>
          </a:xfrm>
        </p:spPr>
        <p:txBody>
          <a:bodyPr>
            <a:normAutofit/>
          </a:bodyPr>
          <a:lstStyle/>
          <a:p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 &amp; Problem Statement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028816" y="1287917"/>
            <a:ext cx="10134371" cy="4849283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surveillance with AI: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AI to make video monitoring smarter and more efficient.</a:t>
            </a: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threats in live and recorded video: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weapons in both real-time and saved video feeds.</a:t>
            </a: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 human monitoring: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security teams with automated threat alerts.</a:t>
            </a:r>
          </a:p>
        </p:txBody>
      </p:sp>
      <p:pic>
        <p:nvPicPr>
          <p:cNvPr id="2050" name="Picture 2" descr="Huntsville's Exigent in partnership to help identify weapons in active  shooter environments - 256 Tod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55" y="3895105"/>
            <a:ext cx="5442945" cy="29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805" y="2168444"/>
            <a:ext cx="4699379" cy="2198840"/>
          </a:xfrm>
        </p:spPr>
        <p:txBody>
          <a:bodyPr/>
          <a:lstStyle/>
          <a:p>
            <a:r>
              <a:rPr lang="en-IN" dirty="0"/>
              <a:t>System Architecture Diagram</a:t>
            </a:r>
            <a:endParaRPr lang="en-US" dirty="0"/>
          </a:p>
        </p:txBody>
      </p:sp>
      <p:pic>
        <p:nvPicPr>
          <p:cNvPr id="3074" name="Picture 2" descr="Gener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55" y="0"/>
            <a:ext cx="63318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321" y="312349"/>
            <a:ext cx="10134369" cy="1002552"/>
          </a:xfrm>
        </p:spPr>
        <p:txBody>
          <a:bodyPr/>
          <a:lstStyle/>
          <a:p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15FCB-0039-EF4F-AFE0-33905D919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7638" y="1314901"/>
            <a:ext cx="4693727" cy="3846139"/>
          </a:xfrm>
        </p:spPr>
        <p:txBody>
          <a:bodyPr>
            <a:norm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Multi-weapon detection (knives, bats, rifles):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accurately identify various types of weapons, including common handheld items and long-barrel rifles, using both AI models and custom detection logic.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&amp; recorded video support: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works seamlessly with both live camera feeds and pre-recorded videos, offering flexibility for active monitoring and post-event analysis.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1E23B57-A482-8F4B-9021-86FE326A6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94505" y="172799"/>
            <a:ext cx="4693727" cy="3846139"/>
          </a:xfrm>
        </p:spPr>
        <p:txBody>
          <a:bodyPr>
            <a:norm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Geolocation-aware alerts: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detected threat is tagged with the approximate location using IP-based geolocation, helping responders act quickly and accurately.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detection thresholds: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teams can adjust detection sensitivity and confidence levels to suit different environments and reduce false alarms.</a:t>
            </a:r>
          </a:p>
        </p:txBody>
      </p:sp>
      <p:pic>
        <p:nvPicPr>
          <p:cNvPr id="4098" name="Picture 2" descr="Gener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4"/>
          <a:stretch/>
        </p:blipFill>
        <p:spPr bwMode="auto">
          <a:xfrm>
            <a:off x="5965372" y="3037116"/>
            <a:ext cx="6096000" cy="345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2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33" y="159657"/>
            <a:ext cx="6130996" cy="681264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Pipeline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8661" y="1202266"/>
            <a:ext cx="9356248" cy="4849283"/>
          </a:xfrm>
        </p:spPr>
        <p:txBody>
          <a:bodyPr>
            <a:no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Frame Capture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captures individual frames from either a live camera feed or a recorded video source to be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at a time.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YOLOv5 Detection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frame is passed through the YOLOv5 (You Only Look Once v5) deep learning model to detect common weapon objects like knives, bats, and bottles.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Rifle Detection Logic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weapons not well-covered in pre-trained models (like rifles), a custom algorithm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 patterns and shapes to detect long-barrel firearms.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Threat Classification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objects are evaluated based on confidence levels and proximity to people, helping determine whether an alert should be triggered.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AWS SNS Alerts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threat is confirmed, an automated alert is sent using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Services Simple Notification Service (AWS SNS)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delivers messages via SMS, email, or other endpoints along with image evidence and location data.</a:t>
            </a:r>
          </a:p>
        </p:txBody>
      </p:sp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237" y="588184"/>
            <a:ext cx="6511448" cy="637507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Detection Modes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97237" y="1719739"/>
            <a:ext cx="5741987" cy="3855375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Mode: Recorded Video Files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mode processes pre-recorded video files,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frame sequentially. It is useful for post-incident analysis, audit trails, and offline threat evaluation.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Mode: Live Webcam Feed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mode enables continuous surveillance using a live camera stream. It is designed for active monitoring environments where immediate alerts and visual feedback are critical.</a:t>
            </a:r>
          </a:p>
          <a:p>
            <a:endParaRPr lang="en-US" sz="1600" dirty="0"/>
          </a:p>
        </p:txBody>
      </p:sp>
      <p:pic>
        <p:nvPicPr>
          <p:cNvPr id="5122" name="Picture 2" descr="Gener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225" y="906938"/>
            <a:ext cx="5152775" cy="515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804" y="203200"/>
            <a:ext cx="7466310" cy="799352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Notification System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5727175" y="1205752"/>
            <a:ext cx="6363225" cy="5353797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Components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a weapon is detected, the system generates an alert with the following details:</a:t>
            </a:r>
          </a:p>
          <a:p>
            <a:pPr lvl="1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exact time of detection.</a:t>
            </a:r>
          </a:p>
          <a:p>
            <a:pPr lvl="1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location where the weapon was detected.</a:t>
            </a:r>
          </a:p>
          <a:p>
            <a:pPr lvl="1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snapshot or video frame of the detected weapon.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Delivery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alert is then sent via multiple channels using AWS SNS:</a:t>
            </a:r>
          </a:p>
          <a:p>
            <a:pPr lvl="1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Sends the alert to designated email addresses.</a:t>
            </a:r>
          </a:p>
          <a:p>
            <a:pPr lvl="1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Notifies users through text messages.</a:t>
            </a:r>
          </a:p>
          <a:p>
            <a:pPr lvl="1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Dashboards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Displays the alert in real-time on a cloud-based monitoring system for live tracking.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ensures that once a weapon is detected, an alert is quickly created and sent to the relevant parties for immediate action.</a:t>
            </a:r>
          </a:p>
        </p:txBody>
      </p:sp>
      <p:pic>
        <p:nvPicPr>
          <p:cNvPr id="6146" name="Picture 2" descr="Gener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1" y="1357697"/>
            <a:ext cx="5425454" cy="50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87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68209" y="174172"/>
            <a:ext cx="10444819" cy="1108510"/>
          </a:xfrm>
        </p:spPr>
        <p:txBody>
          <a:bodyPr/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 for AI-Powered Weapon Detection System</a:t>
            </a:r>
            <a:endParaRPr lang="en-GB" sz="3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645581" y="1282683"/>
            <a:ext cx="9675561" cy="5282892"/>
          </a:xfrm>
        </p:spPr>
        <p:txBody>
          <a:bodyPr>
            <a:no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Venues: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security at stadiums, concert halls, and convention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centres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scanning crowds for concealed weapons.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Institutions: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Protecting schools and universities with discreet monitoring systems at entry points.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Buildings: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Strengthening security protocols at courthouses, legislative buildings, and other sensitive facilities.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 Hubs: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airports, train stations, and bus terminals for potential threats without disrupting passenger flow.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Properties: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Securing shopping malls, office buildings, and banks with non-intrusive weapon detection.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Security: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additional safety measures for festivals, parades, and large public gatherings.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Infrastructure: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Protecting power plants, water facilities, and communications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unauthorized armed access.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Facilities: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safety in hospitals and medical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while maintaining a welcoming environment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Modern Clean Sophisticated_01_AS - v6" id="{0AA3A176-5614-4CF7-97C7-387B0FB7AD04}" vid="{229230A5-5D58-4AD6-A6F9-E951DED424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B52848-9F15-412E-907E-592D80B16D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A621F2-4F72-4D03-9533-F4606037C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045008-BD42-4B24-A6F5-0E1C58790533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0</TotalTime>
  <Words>635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Sagona ExtraLight</vt:lpstr>
      <vt:lpstr>Speak Pro</vt:lpstr>
      <vt:lpstr>Times New Roman</vt:lpstr>
      <vt:lpstr>Office Theme</vt:lpstr>
      <vt:lpstr>Intelligent Threat Detection: AI-Based Weapon Recognition with Automated AWS Security Notifications</vt:lpstr>
      <vt:lpstr>AI-Powered Weapon Detection System</vt:lpstr>
      <vt:lpstr>Purpose &amp; Problem Statement</vt:lpstr>
      <vt:lpstr>System Architecture Diagram</vt:lpstr>
      <vt:lpstr>Key Features</vt:lpstr>
      <vt:lpstr>Detection Pipeline</vt:lpstr>
      <vt:lpstr>Dual Detection Modes</vt:lpstr>
      <vt:lpstr>Alert Notification System</vt:lpstr>
      <vt:lpstr> Use Cases for AI-Powered Weapon Detection System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2025-05-02T04:04:56Z</dcterms:created>
  <dcterms:modified xsi:type="dcterms:W3CDTF">2025-05-02T05:50:12Z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